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E1C411-56DA-4E92-A228-C210F052D801}">
  <a:tblStyle styleId="{26E1C411-56DA-4E92-A228-C210F052D8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36GT2zI8lVA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AoCYwefq1A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T1gvNaC17B4" TargetMode="External"/><Relationship Id="rId3" Type="http://schemas.openxmlformats.org/officeDocument/2006/relationships/hyperlink" Target="https://www.youtube.com/watch?v=T1gvNaC17B4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6dYWe1c3OyU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0LJNEQz-E4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cacd8c9c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3cacd8c9cb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cacd8c9c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3cacd8c9cb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cacd8c9c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3cacd8c9cb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cacd8c9c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3cacd8c9cb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b1909fe2e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b1909fe2e6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1909fe2e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b1909fe2e6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cacd8c9c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3cacd8c9cb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1909fe2e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b1909fe2e6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beb57cb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3beb57cbb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8f022f1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58f022f1b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beb57cb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3beb57cbb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beb57cb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3beb57cbb2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beb57cbb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3beb57cbb2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beb57cbb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3beb57cbb2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beb57cbb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3beb57cbb2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beb57cbb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3beb57cbb2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beb57cbb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3beb57cbb2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beb57cbb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3beb57cbb2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1909fe2e6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b1909fe2e6_1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cacd8c9c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3cacd8c9cb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8f022f1b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58f022f1b5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cacd8c9c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Integrity-Seeking from Richard Feynman: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https://www.youtube.com/watch?v=36GT2zI8lVA</a:t>
            </a:r>
            <a:r>
              <a:rPr lang="en-GB"/>
              <a:t> </a:t>
            </a:r>
            <a:endParaRPr/>
          </a:p>
        </p:txBody>
      </p:sp>
      <p:sp>
        <p:nvSpPr>
          <p:cNvPr id="401" name="Google Shape;401;g13cacd8c9cb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beb57cbb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3beb57cbb2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beb57cbb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ALPHA SONG: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https://www.youtube.com/watch?v=BAoCYwefq1A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418" name="Google Shape;418;g13beb57cbb2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beb57cbb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BETA SONG: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https://www.youtube.com/watch?v=T1gvNaC17B</a:t>
            </a:r>
            <a:r>
              <a:rPr lang="en-GB" u="sng">
                <a:solidFill>
                  <a:schemeClr val="hlink"/>
                </a:solidFill>
                <a:hlinkClick r:id="rId3"/>
              </a:rPr>
              <a:t>4</a:t>
            </a:r>
            <a:r>
              <a:rPr lang="en-GB"/>
              <a:t> </a:t>
            </a:r>
            <a:endParaRPr/>
          </a:p>
        </p:txBody>
      </p:sp>
      <p:sp>
        <p:nvSpPr>
          <p:cNvPr id="426" name="Google Shape;426;g13beb57cbb2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beb57cbb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GAMMA SONG: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https://www.youtube.com/watch?v=6dYWe1c3OyU</a:t>
            </a:r>
            <a:r>
              <a:rPr lang="en-GB"/>
              <a:t> </a:t>
            </a:r>
            <a:endParaRPr/>
          </a:p>
        </p:txBody>
      </p:sp>
      <p:sp>
        <p:nvSpPr>
          <p:cNvPr id="434" name="Google Shape;434;g13beb57cbb2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beb57cb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DELTA SONG: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https://www.youtube.com/watch?v=g0LJNEQz-E4</a:t>
            </a:r>
            <a:r>
              <a:rPr lang="en-GB"/>
              <a:t> </a:t>
            </a:r>
            <a:endParaRPr/>
          </a:p>
        </p:txBody>
      </p:sp>
      <p:sp>
        <p:nvSpPr>
          <p:cNvPr id="442" name="Google Shape;442;g13beb57cbb2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cacd8c9c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3cacd8c9cb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b1909fe2e6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b1909fe2e6_1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b1909fe2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b1909fe2e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8f022f1b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58f022f1b5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8f022f1b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58f022f1b5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beb57cb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3beb57cbb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8f022f1b5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58f022f1b5_0_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1909fe2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b1909fe2e6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cacd8c9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3cacd8c9c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Relationship Id="rId4" Type="http://schemas.openxmlformats.org/officeDocument/2006/relationships/image" Target="../media/image18.gif"/><Relationship Id="rId5" Type="http://schemas.openxmlformats.org/officeDocument/2006/relationships/image" Target="../media/image13.gif"/><Relationship Id="rId6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gif"/><Relationship Id="rId4" Type="http://schemas.openxmlformats.org/officeDocument/2006/relationships/image" Target="../media/image15.gif"/><Relationship Id="rId5" Type="http://schemas.openxmlformats.org/officeDocument/2006/relationships/image" Target="../media/image8.gif"/><Relationship Id="rId6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gif"/><Relationship Id="rId4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gif"/><Relationship Id="rId4" Type="http://schemas.openxmlformats.org/officeDocument/2006/relationships/image" Target="../media/image2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gif"/><Relationship Id="rId4" Type="http://schemas.openxmlformats.org/officeDocument/2006/relationships/image" Target="../media/image2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gif"/><Relationship Id="rId4" Type="http://schemas.openxmlformats.org/officeDocument/2006/relationships/image" Target="../media/image3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mailto:worldsocionics@hot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186075" y="0"/>
            <a:ext cx="118434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ENERGISER VS. INTEGRATOR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1" name="Google Shape;231;p28"/>
          <p:cNvGraphicFramePr/>
          <p:nvPr/>
        </p:nvGraphicFramePr>
        <p:xfrm>
          <a:off x="52913" y="68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6025200"/>
                <a:gridCol w="6049150"/>
              </a:tblGrid>
              <a:tr h="29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Energiser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Integrator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5875"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Extroverted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Obvious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Introverted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Subtle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Breadth-oriented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Energy directed towards increasing quantity 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Starts things up, gets things going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More proactive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Traditionally called “ExtraTIM”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ILE, ESE, EIE, SLE, SEE, LIE, LSE, IEE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E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xxx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Introverted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Obvious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Extroverted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Subtle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Depth-oriented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Energy directed towards refining quality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Finishes things off, ties up loose ends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More reactive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Traditionally called “IntroTIM”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SEI, LII, LSI, IEI, ILI, ESI, EII, SLI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xxx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50" y="4599450"/>
            <a:ext cx="2992875" cy="21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864" y="4599450"/>
            <a:ext cx="2849362" cy="21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29"/>
          <p:cNvGraphicFramePr/>
          <p:nvPr/>
        </p:nvGraphicFramePr>
        <p:xfrm>
          <a:off x="62550" y="68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6033425"/>
                <a:gridCol w="6033425"/>
              </a:tblGrid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Intui</a:t>
                      </a: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tor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Sensor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5950"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Intuitive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Strong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Sensory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Weak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Confident exploring abstract ideas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Easily notice and identify patterns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Can lack confidence managing real things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Can struggle to notice and identify details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At home in their imagination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ILE, LII, EIE, IEI, ILI, LIE, EII, IEE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N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xx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Sensory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Strong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Intuitive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elements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Weak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Confident managing real things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Easily notice and identify details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Can lack confidence exploring abstract ideas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Can struggle to notice and identify patterns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At home in the present moment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SEI, ESE, LSI, SLE, SEE, ESI, LSE, SLI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xx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" name="Google Shape;240;p29"/>
          <p:cNvSpPr txBox="1"/>
          <p:nvPr>
            <p:ph type="title"/>
          </p:nvPr>
        </p:nvSpPr>
        <p:spPr>
          <a:xfrm>
            <a:off x="186075" y="0"/>
            <a:ext cx="118434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INTUITOR</a:t>
            </a:r>
            <a:r>
              <a:rPr lang="en-GB"/>
              <a:t> VS. SENSOR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0" y="4553125"/>
            <a:ext cx="2254225" cy="22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699" y="4528875"/>
            <a:ext cx="1518977" cy="22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050" y="4528875"/>
            <a:ext cx="3202682" cy="22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7500" y="4528875"/>
            <a:ext cx="2329125" cy="23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p30"/>
          <p:cNvGraphicFramePr/>
          <p:nvPr/>
        </p:nvGraphicFramePr>
        <p:xfrm>
          <a:off x="103738" y="68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6006750"/>
                <a:gridCol w="5977775"/>
              </a:tblGrid>
              <a:tr h="35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Logician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Ethicist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1525"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Logical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Strong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Ethical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elements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Weak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Confident reasoning with facts and logic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Easily makes sense of things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Can lack confidence with emotions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Can struggle to read people’s intentions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At home problem-solving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Called “Thinking” in MBTI/Jung’s works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ILE, LII, SLE, LSI, ILI, LIE, LSE, SLI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xx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T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Ethical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Strong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Logical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Weak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Confident assessing feelings and emotions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Easily reads people’s intentions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Can lack confidence with logic and facts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Can struggle to make sense of things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At home connecting with people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Called “Feeling” in MBTI/Jung’s works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SEI, ESE, EIE, IEI, SEE, ESI, EII, IEE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xx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F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" name="Google Shape;251;p30"/>
          <p:cNvSpPr txBox="1"/>
          <p:nvPr>
            <p:ph type="title"/>
          </p:nvPr>
        </p:nvSpPr>
        <p:spPr>
          <a:xfrm>
            <a:off x="186075" y="0"/>
            <a:ext cx="118434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LOGICIAN</a:t>
            </a:r>
            <a:r>
              <a:rPr lang="en-GB"/>
              <a:t> VS. ETHICIST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0" l="21646" r="20506" t="0"/>
          <a:stretch/>
        </p:blipFill>
        <p:spPr>
          <a:xfrm>
            <a:off x="504217" y="4696899"/>
            <a:ext cx="2203082" cy="21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583" y="4696900"/>
            <a:ext cx="2856342" cy="21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3125" y="4715744"/>
            <a:ext cx="2856350" cy="2142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 rotWithShape="1">
          <a:blip r:embed="rId6">
            <a:alphaModFix/>
          </a:blip>
          <a:srcRect b="0" l="0" r="24173" t="0"/>
          <a:stretch/>
        </p:blipFill>
        <p:spPr>
          <a:xfrm>
            <a:off x="3216350" y="4696900"/>
            <a:ext cx="2450516" cy="21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Google Shape;261;p31"/>
          <p:cNvGraphicFramePr/>
          <p:nvPr/>
        </p:nvGraphicFramePr>
        <p:xfrm>
          <a:off x="186100" y="68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5780600"/>
                <a:gridCol w="60628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Irrational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Rational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9150">
                <a:tc>
                  <a:txBody>
                    <a:bodyPr/>
                    <a:lstStyle/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Perceptions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Demanding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Judgements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Supplying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Motivated by interests and instincts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Obligations used to justify desires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NOT the same as  MBTI ‘Perceiving’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ILE, SEI, SLE, IEI, SEE, ILI, IEE, SLI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xxx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P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Judgements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Demanding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Perceptions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in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Supplying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Motivated by acknowledged obligations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Desires used to support obligations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NOT the same as MBTI ‘Judging’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ESE, LII, EIE, LSI, LIE, ESI, LSE, EII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xxx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P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" name="Google Shape;262;p31"/>
          <p:cNvSpPr txBox="1"/>
          <p:nvPr>
            <p:ph type="title"/>
          </p:nvPr>
        </p:nvSpPr>
        <p:spPr>
          <a:xfrm>
            <a:off x="186075" y="0"/>
            <a:ext cx="118434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IRRATIONAL</a:t>
            </a:r>
            <a:r>
              <a:rPr lang="en-GB"/>
              <a:t> VS. RATIONAL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875" y="3987275"/>
            <a:ext cx="2753100" cy="27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575" y="3987275"/>
            <a:ext cx="2753100" cy="27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Reinin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65800"/>
            <a:ext cx="3926649" cy="392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/>
        </p:nvSpPr>
        <p:spPr>
          <a:xfrm>
            <a:off x="4612450" y="2065800"/>
            <a:ext cx="7424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Grigoriy Reinin came up with more dichotomies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 types, so 15 dichotomies needed.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 Jungian dichotomies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 Reinin dichotomies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685800" y="0"/>
            <a:ext cx="10131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TYPE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685800" y="797500"/>
            <a:ext cx="104760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Energiser vs. Integrator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 vs. Intuitor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Logician vs. Ethicist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Rational vs. Irrational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Reductionist vs. Holist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Identifier vs. Transformer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00" y="2667525"/>
            <a:ext cx="4113576" cy="41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152" y="720600"/>
            <a:ext cx="1946925" cy="19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34"/>
          <p:cNvGraphicFramePr/>
          <p:nvPr/>
        </p:nvGraphicFramePr>
        <p:xfrm>
          <a:off x="386050" y="68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5709950"/>
                <a:gridCol w="5709950"/>
              </a:tblGrid>
              <a:tr h="37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Reductionist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Holist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8825"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Static 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Public 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Dynamic 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Private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See separate pieces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Describe each of the different parts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Fixate on or switches states of being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Traditionally called ‘Static’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ILE, LII, LSI, SLE, SEE, ESI, EII, IEE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Dynamic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Public 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Static 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Private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See everything together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Describe the overall picture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Transition in and out of ways of being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Traditionally called ‘Dynamic’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SEI, ESE, EIE, IEI, ILI, LIE, LSE, SLI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p34"/>
          <p:cNvSpPr txBox="1"/>
          <p:nvPr>
            <p:ph type="title"/>
          </p:nvPr>
        </p:nvSpPr>
        <p:spPr>
          <a:xfrm>
            <a:off x="186075" y="0"/>
            <a:ext cx="118434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REDUCTIONIST</a:t>
            </a:r>
            <a:r>
              <a:rPr lang="en-GB"/>
              <a:t> VS. HOLIST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625" y="3957000"/>
            <a:ext cx="2804975" cy="28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75" y="3957000"/>
            <a:ext cx="4986646" cy="28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Google Shape;296;p35"/>
          <p:cNvGraphicFramePr/>
          <p:nvPr/>
        </p:nvGraphicFramePr>
        <p:xfrm>
          <a:off x="74350" y="68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6015775"/>
                <a:gridCol w="6015775"/>
              </a:tblGrid>
              <a:tr h="45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Identifier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Transformer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2850"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Block </a:t>
                      </a: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Sensation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+</a:t>
                      </a: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Ethics 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/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Intuition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+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Logic 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Tend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 to Involve or Detach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Look to Attract or Repulse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Seeks the ‘right’ relationship with existence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Dispute how distant/close we should be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Harmonise the universe or stay independent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Traditionally called ‘Democratic’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ILE, SEI, ESE, LII, SEE, ILI, LIE, ESI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Blocks </a:t>
                      </a: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Sensation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+</a:t>
                      </a: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Logic 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/ </a:t>
                      </a: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Intuition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+</a:t>
                      </a: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Ethics</a:t>
                      </a:r>
                      <a:endParaRPr b="1"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Tend to Externalise or Internalise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Look to Conclude or Question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Seek the ‘right’ locus of change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Dispute how certain/humble we should be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Change the universe or develop oneself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Traditionally called ‘Aristocratic’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EIE, LSI, SLE, IEI, LSE, EII, IEE, SLI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35"/>
          <p:cNvSpPr txBox="1"/>
          <p:nvPr>
            <p:ph type="title"/>
          </p:nvPr>
        </p:nvSpPr>
        <p:spPr>
          <a:xfrm>
            <a:off x="186075" y="0"/>
            <a:ext cx="118434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IDENTIFIER VS. TRANSFORMER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379" y="4111150"/>
            <a:ext cx="1791646" cy="26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950" y="4111150"/>
            <a:ext cx="4461543" cy="26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First Small Group: </a:t>
            </a: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CLUBS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685800" y="2065875"/>
            <a:ext cx="8235600" cy="4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Grouped by being: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Sensory or Intuitive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Logical or Ethical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Identifying or Transforming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Share the following functions: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Strong &amp; Weak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Succeed or fail in same areas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Tend to have similar careers and hobbies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1075" y="155800"/>
            <a:ext cx="1720275" cy="21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Intellectuals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685800" y="2065875"/>
            <a:ext cx="77721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Intuitive </a:t>
            </a:r>
            <a:r>
              <a:rPr lang="en-GB" sz="2800">
                <a:solidFill>
                  <a:srgbClr val="FFFFFF"/>
                </a:solidFill>
              </a:rPr>
              <a:t>&amp; </a:t>
            </a:r>
            <a:r>
              <a:rPr b="1" lang="en-GB" sz="2800">
                <a:solidFill>
                  <a:srgbClr val="FFFFFF"/>
                </a:solidFill>
              </a:rPr>
              <a:t>Logical Identifiers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Doubly-detached, removed from experiences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Best at abstract thinking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Lose touch with daily social interactions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Natural theorists, strategists, and inventors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ILE, LII, ILI &amp; LIE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3450" y="158986"/>
            <a:ext cx="3352775" cy="23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3950625" y="2218200"/>
            <a:ext cx="82941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5</a:t>
            </a:r>
            <a:r>
              <a:rPr lang="en-GB"/>
              <a:t>. TYPES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Part I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Socialites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685800" y="2065875"/>
            <a:ext cx="8830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Sensory</a:t>
            </a:r>
            <a:r>
              <a:rPr b="1" lang="en-GB" sz="2800">
                <a:solidFill>
                  <a:srgbClr val="FFFFFF"/>
                </a:solidFill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&amp; </a:t>
            </a:r>
            <a:r>
              <a:rPr b="1" lang="en-GB" sz="2800">
                <a:solidFill>
                  <a:srgbClr val="FFFFFF"/>
                </a:solidFill>
              </a:rPr>
              <a:t>Ethical</a:t>
            </a:r>
            <a:r>
              <a:rPr b="1" lang="en-GB" sz="2800">
                <a:solidFill>
                  <a:srgbClr val="FFFFFF"/>
                </a:solidFill>
              </a:rPr>
              <a:t> Identifiers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Doubly-involved, tangled up in experiences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Best at daily social interactions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Get too involved and struggle to think things out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Natural carers, aesthetes, and diplomats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SEI, ESE, SEE &amp; ESI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25" y="206675"/>
            <a:ext cx="3670300" cy="20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Realists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685800" y="2065875"/>
            <a:ext cx="89130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Sensory</a:t>
            </a:r>
            <a:r>
              <a:rPr b="1" lang="en-GB" sz="2800">
                <a:solidFill>
                  <a:srgbClr val="FFFFFF"/>
                </a:solidFill>
              </a:rPr>
              <a:t> </a:t>
            </a:r>
            <a:r>
              <a:rPr lang="en-GB" sz="2800">
                <a:solidFill>
                  <a:srgbClr val="FFFFFF"/>
                </a:solidFill>
              </a:rPr>
              <a:t>&amp; </a:t>
            </a:r>
            <a:r>
              <a:rPr b="1" lang="en-GB" sz="2800">
                <a:solidFill>
                  <a:srgbClr val="FFFFFF"/>
                </a:solidFill>
              </a:rPr>
              <a:t>Logical Transformers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Doubly-external, grounded in reality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Best at real, practical thinking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Lack awareness of what is meaningful or sublime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Natural skilled labourers, technicians and soldiers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LSI, SLE, LSE &amp; SLI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4300" y="51825"/>
            <a:ext cx="3884650" cy="21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Humanitarians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685800" y="2065875"/>
            <a:ext cx="8077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I</a:t>
            </a:r>
            <a:r>
              <a:rPr b="1" lang="en-GB" sz="2800">
                <a:solidFill>
                  <a:srgbClr val="FFFFFF"/>
                </a:solidFill>
              </a:rPr>
              <a:t>ntuitive &amp;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Eth</a:t>
            </a:r>
            <a:r>
              <a:rPr b="1" lang="en-GB" sz="2800">
                <a:solidFill>
                  <a:srgbClr val="FFFFFF"/>
                </a:solidFill>
              </a:rPr>
              <a:t>ical Transformers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Doubly-internal, steeped in inner meaning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Best at spiritual reflection, insight into humanity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Struggle to make things work in real life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Natural creatives, psychologists and clerics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EIE, IEI, EII &amp; IEE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 rotWithShape="1">
          <a:blip r:embed="rId3">
            <a:alphaModFix/>
          </a:blip>
          <a:srcRect b="19352" l="4097" r="2775" t="12481"/>
          <a:stretch/>
        </p:blipFill>
        <p:spPr>
          <a:xfrm>
            <a:off x="8893050" y="529350"/>
            <a:ext cx="2940824" cy="21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Second Small Group: TEMPERAMENTS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685800" y="2065875"/>
            <a:ext cx="82356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Grouped by being: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Energising or Integrating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Rational or Irrational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Static or Dynamic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Share the following functions: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Obvious &amp; Subtle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Demanding &amp; Supplying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Public &amp; Private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Have a similar pace, approach and energy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7550" y="202850"/>
            <a:ext cx="1720275" cy="21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EP - Acquisitive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2"/>
          <p:cNvSpPr txBox="1"/>
          <p:nvPr/>
        </p:nvSpPr>
        <p:spPr>
          <a:xfrm>
            <a:off x="685800" y="2065875"/>
            <a:ext cx="76545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Irrational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&amp; Reductionist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Energisers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Accumulative in their desires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Rapidly switch between their desires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Exciting but can be hardest to predict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Tend to resist being tied down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ILE, SLE, SEE &amp; IEE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875" y="4088800"/>
            <a:ext cx="457200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IJ - Normative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685800" y="2065875"/>
            <a:ext cx="75015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R</a:t>
            </a:r>
            <a:r>
              <a:rPr b="1" lang="en-GB" sz="2800">
                <a:solidFill>
                  <a:srgbClr val="FFFFFF"/>
                </a:solidFill>
              </a:rPr>
              <a:t>ational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&amp; Reductionist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Integrators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Selective in their obligations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Hold firmly to a few, set obligations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Resolute, but can be a stick in the mud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Tend to resist changes in circumstances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LII, LSI, ESI &amp; EII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675" y="4458275"/>
            <a:ext cx="4294726" cy="23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EJ - Obliging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685800" y="2065875"/>
            <a:ext cx="82356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R</a:t>
            </a:r>
            <a:r>
              <a:rPr b="1" lang="en-GB" sz="2800">
                <a:solidFill>
                  <a:srgbClr val="FFFFFF"/>
                </a:solidFill>
              </a:rPr>
              <a:t>ational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&amp;</a:t>
            </a:r>
            <a:r>
              <a:rPr b="1"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Holist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Energisers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Accumulative in their obligations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Continuously adapt obligations to the situation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Highly active, but may never seem to stop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Tend to resist losing momentum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ESE, EIE, LIE &amp; LSE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0975" y="3937800"/>
            <a:ext cx="3521975" cy="2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IP - Aligning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685800" y="2065800"/>
            <a:ext cx="82356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Irrational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&amp;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Holist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Integrators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Selective in their desires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Gradually refine and perfect their desires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Adaptive but may lack presence or energy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Tend to resist being obligated to do more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SEI, IEI, ILI &amp; SLI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627" y="2798000"/>
            <a:ext cx="2951048" cy="39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685800" y="0"/>
            <a:ext cx="10131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TYPE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685800" y="797500"/>
            <a:ext cx="104760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Energiser vs. Integrator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 vs. Intuitor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Logician vs. Ethicist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Rational vs. Irrational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Reductionist vs. Holist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Identifier vs. Transformer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Accepter vs. Rejecter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Clarifier vs. Integrifier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00" y="2667525"/>
            <a:ext cx="4113576" cy="41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152" y="720600"/>
            <a:ext cx="1946925" cy="19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129500" y="0"/>
            <a:ext cx="11951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ACCEPTER</a:t>
            </a:r>
            <a:r>
              <a:rPr lang="en-GB"/>
              <a:t> VS. REJECTER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5" name="Google Shape;395;p47"/>
          <p:cNvGraphicFramePr/>
          <p:nvPr/>
        </p:nvGraphicFramePr>
        <p:xfrm>
          <a:off x="0" y="7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6096000"/>
                <a:gridCol w="6096000"/>
              </a:tblGrid>
              <a:tr h="5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Accepter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Rejecter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77875"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rgbClr val="FFFFFF"/>
                          </a:solidFill>
                        </a:rPr>
                        <a:t>Appreciating</a:t>
                      </a: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 elements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in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Valued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Repudiating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Neglected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Values openness and being down-to-earth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Disposed towards keeping the peace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Tends to explore and appreciate the world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Prefers to discuss and reach a consensus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Traditionally called ‘Judicious’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ILE, SEI, ESE, LII, LSE, EII, IEE, SLI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Repudiating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Valued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Appreciating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Neglected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Values strength of will and having a purpose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Disposed towards confronting issues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Tends to leave a mark upon the world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Prefers wills to clash without compromise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Traditionally called ‘Decisive’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EIE, LSI, SLE, IEI, SEE, ILI, LIE, ESI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96" name="Google Shape;3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03" y="4112500"/>
            <a:ext cx="4772047" cy="26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7200" y="4112500"/>
            <a:ext cx="4772024" cy="26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>
            <p:ph idx="4294967295" type="body"/>
          </p:nvPr>
        </p:nvSpPr>
        <p:spPr>
          <a:xfrm>
            <a:off x="685800" y="2065802"/>
            <a:ext cx="49959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 of Model A</a:t>
            </a:r>
            <a:endParaRPr sz="3000"/>
          </a:p>
        </p:txBody>
      </p:sp>
      <p:graphicFrame>
        <p:nvGraphicFramePr>
          <p:cNvPr id="161" name="Google Shape;161;p21"/>
          <p:cNvGraphicFramePr/>
          <p:nvPr/>
        </p:nvGraphicFramePr>
        <p:xfrm>
          <a:off x="7423375" y="206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1696875"/>
                <a:gridCol w="16968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" name="Google Shape;162;p21"/>
          <p:cNvSpPr/>
          <p:nvPr/>
        </p:nvSpPr>
        <p:spPr>
          <a:xfrm>
            <a:off x="9462800" y="45157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7762300" y="21620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9462800" y="33335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7762300" y="56815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7762300" y="45157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9462800" y="21512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9462800" y="56980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7762300" y="33389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" name="Google Shape;403;p48"/>
          <p:cNvGraphicFramePr/>
          <p:nvPr/>
        </p:nvGraphicFramePr>
        <p:xfrm>
          <a:off x="129500" y="7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6069825"/>
                <a:gridCol w="5881575"/>
              </a:tblGrid>
              <a:tr h="46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rgbClr val="FFFFFF"/>
                          </a:solidFill>
                        </a:rPr>
                        <a:t>Clarifier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>
                          <a:solidFill>
                            <a:srgbClr val="FFFFFF"/>
                          </a:solidFill>
                        </a:rPr>
                        <a:t>Integrifier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3250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Resolving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Valued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Differentiating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elements in Neglected functions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Values personality and clear principles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Disposed towards circles and groups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Solves problems with guiding philosophy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Prefers enthusiastic communication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Considers the signal, leaves out noise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Traditionally called ‘Merry’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ILE, SEI, ESE, LII, EIE, LSI, SLE, IEI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Differentiating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Valued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Resolving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Neglected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Values character and competence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Disposed towards one-to-one relationships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Solves problems on case-by-case basis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Prefers matter-of-fact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communication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Keeps the noise at the expense of signal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Traditionally called ‘Serious’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SEE, ILI, LIE, ESI, LSE, EII, IEE, SLI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4" name="Google Shape;404;p48"/>
          <p:cNvSpPr txBox="1"/>
          <p:nvPr>
            <p:ph type="title"/>
          </p:nvPr>
        </p:nvSpPr>
        <p:spPr>
          <a:xfrm>
            <a:off x="129500" y="0"/>
            <a:ext cx="11951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CLARIFIER</a:t>
            </a:r>
            <a:r>
              <a:rPr lang="en-GB"/>
              <a:t> VS. INTEGRIFIER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425" y="4633525"/>
            <a:ext cx="2423776" cy="21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6920" y="4633525"/>
            <a:ext cx="3802330" cy="21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Small Group Three: QUADRAS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9"/>
          <p:cNvSpPr txBox="1"/>
          <p:nvPr/>
        </p:nvSpPr>
        <p:spPr>
          <a:xfrm>
            <a:off x="685800" y="2065800"/>
            <a:ext cx="82356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Grouped by being: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Accepter</a:t>
            </a:r>
            <a:r>
              <a:rPr lang="en-GB" sz="2800">
                <a:solidFill>
                  <a:srgbClr val="FFFFFF"/>
                </a:solidFill>
              </a:rPr>
              <a:t> or Rejecter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Clarifier or Integrifier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Identifier or Transformer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Share the following functions: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Valued &amp; Neglected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Appreciate or disregard the same things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Tend to get along better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414" name="Google Shape;4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725" y="132275"/>
            <a:ext cx="1720275" cy="21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>
                <a:solidFill>
                  <a:srgbClr val="00FF00"/>
                </a:solidFill>
              </a:rPr>
              <a:t>Α - </a:t>
            </a:r>
            <a:r>
              <a:rPr lang="en-GB">
                <a:solidFill>
                  <a:srgbClr val="00FF00"/>
                </a:solidFill>
              </a:rPr>
              <a:t>Alpha - The Quadra of Infancy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685800" y="2065875"/>
            <a:ext cx="107760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Accepting &amp;</a:t>
            </a:r>
            <a:r>
              <a:rPr b="1" lang="en-GB" sz="2500">
                <a:solidFill>
                  <a:srgbClr val="FFFFFF"/>
                </a:solidFill>
              </a:rPr>
              <a:t> Clarifying</a:t>
            </a:r>
            <a:r>
              <a:rPr lang="en-GB" sz="2500">
                <a:solidFill>
                  <a:srgbClr val="FFFFFF"/>
                </a:solidFill>
              </a:rPr>
              <a:t> </a:t>
            </a:r>
            <a:r>
              <a:rPr b="1" lang="en-GB" sz="2500">
                <a:solidFill>
                  <a:srgbClr val="FFFFFF"/>
                </a:solidFill>
              </a:rPr>
              <a:t>Identifiers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Attractive</a:t>
            </a:r>
            <a:r>
              <a:rPr lang="en-GB" sz="2500">
                <a:solidFill>
                  <a:srgbClr val="FFFFFF"/>
                </a:solidFill>
              </a:rPr>
              <a:t> elements in </a:t>
            </a:r>
            <a:r>
              <a:rPr b="1" lang="en-GB" sz="2500">
                <a:solidFill>
                  <a:srgbClr val="FFFFFF"/>
                </a:solidFill>
              </a:rPr>
              <a:t>Valued </a:t>
            </a:r>
            <a:r>
              <a:rPr lang="en-GB" sz="2500">
                <a:solidFill>
                  <a:srgbClr val="FFFFFF"/>
                </a:solidFill>
              </a:rPr>
              <a:t>functions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Motivation:</a:t>
            </a:r>
            <a:r>
              <a:rPr lang="en-GB" sz="2500">
                <a:solidFill>
                  <a:srgbClr val="FFFFFF"/>
                </a:solidFill>
              </a:rPr>
              <a:t> to discover the universe and unite it in harmony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Likes: </a:t>
            </a:r>
            <a:r>
              <a:rPr lang="en-GB" sz="2500">
                <a:solidFill>
                  <a:srgbClr val="FFFFFF"/>
                </a:solidFill>
              </a:rPr>
              <a:t>fun, curiosity, discovery, beauty, comfort, guiding philosophies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Dislikes: </a:t>
            </a:r>
            <a:r>
              <a:rPr lang="en-GB" sz="2500">
                <a:solidFill>
                  <a:srgbClr val="FFFFFF"/>
                </a:solidFill>
              </a:rPr>
              <a:t>negativity, judgmentalness, arrogance, discord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Intellectuals </a:t>
            </a:r>
            <a:r>
              <a:rPr lang="en-GB" sz="2500">
                <a:solidFill>
                  <a:srgbClr val="FFFFFF"/>
                </a:solidFill>
              </a:rPr>
              <a:t>create and explore theories to explain the universe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Socialites</a:t>
            </a:r>
            <a:r>
              <a:rPr lang="en-GB" sz="2500">
                <a:solidFill>
                  <a:srgbClr val="FFFFFF"/>
                </a:solidFill>
              </a:rPr>
              <a:t> help everyone to get along and have fun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Energisers</a:t>
            </a:r>
            <a:r>
              <a:rPr lang="en-GB" sz="2500">
                <a:solidFill>
                  <a:srgbClr val="FFFFFF"/>
                </a:solidFill>
              </a:rPr>
              <a:t> push enthusiasm and interest in sharing new ideas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Integrators</a:t>
            </a:r>
            <a:r>
              <a:rPr lang="en-GB" sz="2500">
                <a:solidFill>
                  <a:srgbClr val="FFFFFF"/>
                </a:solidFill>
              </a:rPr>
              <a:t> push aesthetic beauty and structural elegance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ILE</a:t>
            </a:r>
            <a:r>
              <a:rPr lang="en-GB" sz="2500">
                <a:solidFill>
                  <a:srgbClr val="FFFFFF"/>
                </a:solidFill>
              </a:rPr>
              <a:t>,</a:t>
            </a:r>
            <a:r>
              <a:rPr b="1" lang="en-GB" sz="2500">
                <a:solidFill>
                  <a:srgbClr val="FFFFFF"/>
                </a:solidFill>
              </a:rPr>
              <a:t> SEI</a:t>
            </a:r>
            <a:r>
              <a:rPr lang="en-GB" sz="2500">
                <a:solidFill>
                  <a:srgbClr val="FFFFFF"/>
                </a:solidFill>
              </a:rPr>
              <a:t>, </a:t>
            </a:r>
            <a:r>
              <a:rPr b="1" lang="en-GB" sz="2500">
                <a:solidFill>
                  <a:srgbClr val="FFFFFF"/>
                </a:solidFill>
              </a:rPr>
              <a:t>ESE</a:t>
            </a:r>
            <a:r>
              <a:rPr lang="en-GB" sz="2500">
                <a:solidFill>
                  <a:srgbClr val="FFFFFF"/>
                </a:solidFill>
              </a:rPr>
              <a:t> &amp; </a:t>
            </a:r>
            <a:r>
              <a:rPr b="1" lang="en-GB" sz="2500">
                <a:solidFill>
                  <a:srgbClr val="FFFFFF"/>
                </a:solidFill>
              </a:rPr>
              <a:t>LII</a:t>
            </a:r>
            <a:endParaRPr b="1"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22" name="Google Shape;4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683" y="86275"/>
            <a:ext cx="2639366" cy="19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Β - </a:t>
            </a:r>
            <a:r>
              <a:rPr lang="en-GB">
                <a:solidFill>
                  <a:srgbClr val="FF0000"/>
                </a:solidFill>
              </a:rPr>
              <a:t>Beta - The Quadra of Youth</a:t>
            </a:r>
            <a:endParaRPr b="0" i="0" sz="3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685800" y="2065875"/>
            <a:ext cx="111771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Rejecting &amp; Clarifying</a:t>
            </a:r>
            <a:r>
              <a:rPr lang="en-GB" sz="2500">
                <a:solidFill>
                  <a:srgbClr val="FFFFFF"/>
                </a:solidFill>
              </a:rPr>
              <a:t> </a:t>
            </a:r>
            <a:r>
              <a:rPr b="1" lang="en-GB" sz="2500">
                <a:solidFill>
                  <a:srgbClr val="FFFFFF"/>
                </a:solidFill>
              </a:rPr>
              <a:t>T</a:t>
            </a:r>
            <a:r>
              <a:rPr b="1" lang="en-GB" sz="2500">
                <a:solidFill>
                  <a:srgbClr val="FFFFFF"/>
                </a:solidFill>
              </a:rPr>
              <a:t>ransformers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Conclusive</a:t>
            </a:r>
            <a:r>
              <a:rPr lang="en-GB" sz="2500">
                <a:solidFill>
                  <a:srgbClr val="FFFFFF"/>
                </a:solidFill>
              </a:rPr>
              <a:t> elements in </a:t>
            </a:r>
            <a:r>
              <a:rPr b="1" lang="en-GB" sz="2500">
                <a:solidFill>
                  <a:srgbClr val="FFFFFF"/>
                </a:solidFill>
              </a:rPr>
              <a:t>Valued </a:t>
            </a:r>
            <a:r>
              <a:rPr lang="en-GB" sz="2500">
                <a:solidFill>
                  <a:srgbClr val="FFFFFF"/>
                </a:solidFill>
              </a:rPr>
              <a:t>functions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Motivation:</a:t>
            </a:r>
            <a:r>
              <a:rPr lang="en-GB" sz="2500">
                <a:solidFill>
                  <a:schemeClr val="lt1"/>
                </a:solidFill>
              </a:rPr>
              <a:t> to impactfully and meaningfully change the universe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Likes: </a:t>
            </a:r>
            <a:r>
              <a:rPr lang="en-GB" sz="2500">
                <a:solidFill>
                  <a:schemeClr val="lt1"/>
                </a:solidFill>
              </a:rPr>
              <a:t>passion, power, decisiveness, destiny, certainty, codes of honour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Dislikes: </a:t>
            </a:r>
            <a:r>
              <a:rPr lang="en-GB" sz="2500">
                <a:solidFill>
                  <a:schemeClr val="lt1"/>
                </a:solidFill>
              </a:rPr>
              <a:t>equivocation, hypocrisy, banality, quiet disapproval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Humanitarians </a:t>
            </a:r>
            <a:r>
              <a:rPr lang="en-GB" sz="2500">
                <a:solidFill>
                  <a:schemeClr val="lt1"/>
                </a:solidFill>
              </a:rPr>
              <a:t>express their vision to inspire and uplift society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Realists </a:t>
            </a:r>
            <a:r>
              <a:rPr lang="en-GB" sz="2500">
                <a:solidFill>
                  <a:schemeClr val="lt1"/>
                </a:solidFill>
              </a:rPr>
              <a:t>fight to win and enforce systems of law and order on society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Energisers</a:t>
            </a:r>
            <a:r>
              <a:rPr lang="en-GB" sz="2500">
                <a:solidFill>
                  <a:schemeClr val="lt1"/>
                </a:solidFill>
              </a:rPr>
              <a:t> push a will to power and amplification of their voice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Integrators</a:t>
            </a:r>
            <a:r>
              <a:rPr lang="en-GB" sz="2500">
                <a:solidFill>
                  <a:schemeClr val="lt1"/>
                </a:solidFill>
              </a:rPr>
              <a:t> push an uncompromising worldview and higher purpose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EIE, LSI, SLE &amp; IEI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30" name="Google Shape;4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975" y="119600"/>
            <a:ext cx="2159225" cy="21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>
                <a:solidFill>
                  <a:srgbClr val="FFFF00"/>
                </a:solidFill>
              </a:rPr>
              <a:t>Γ - </a:t>
            </a:r>
            <a:r>
              <a:rPr lang="en-GB">
                <a:solidFill>
                  <a:srgbClr val="FFFF00"/>
                </a:solidFill>
              </a:rPr>
              <a:t>Gamma - The Quadra of Maturity</a:t>
            </a:r>
            <a:endParaRPr b="0" i="0" sz="36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685800" y="2065875"/>
            <a:ext cx="112917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Rejecting &amp;</a:t>
            </a:r>
            <a:r>
              <a:rPr b="1" lang="en-GB" sz="2500">
                <a:solidFill>
                  <a:srgbClr val="FFFFFF"/>
                </a:solidFill>
              </a:rPr>
              <a:t> Integrifying</a:t>
            </a:r>
            <a:r>
              <a:rPr lang="en-GB" sz="2500">
                <a:solidFill>
                  <a:srgbClr val="FFFFFF"/>
                </a:solidFill>
              </a:rPr>
              <a:t> </a:t>
            </a:r>
            <a:r>
              <a:rPr b="1" lang="en-GB" sz="2500">
                <a:solidFill>
                  <a:srgbClr val="FFFFFF"/>
                </a:solidFill>
              </a:rPr>
              <a:t>Identifiers</a:t>
            </a:r>
            <a:r>
              <a:rPr b="1" lang="en-GB" sz="2500">
                <a:solidFill>
                  <a:srgbClr val="FFFFFF"/>
                </a:solidFill>
              </a:rPr>
              <a:t> 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Repulsive </a:t>
            </a:r>
            <a:r>
              <a:rPr lang="en-GB" sz="2500">
                <a:solidFill>
                  <a:srgbClr val="FFFFFF"/>
                </a:solidFill>
              </a:rPr>
              <a:t>elements in </a:t>
            </a:r>
            <a:r>
              <a:rPr b="1" lang="en-GB" sz="2500">
                <a:solidFill>
                  <a:srgbClr val="FFFFFF"/>
                </a:solidFill>
              </a:rPr>
              <a:t>Valued </a:t>
            </a:r>
            <a:r>
              <a:rPr lang="en-GB" sz="2500">
                <a:solidFill>
                  <a:srgbClr val="FFFFFF"/>
                </a:solidFill>
              </a:rPr>
              <a:t>functions 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Motivation:</a:t>
            </a:r>
            <a:r>
              <a:rPr lang="en-GB" sz="2500">
                <a:solidFill>
                  <a:schemeClr val="lt1"/>
                </a:solidFill>
              </a:rPr>
              <a:t> to resist a dangerous world and achieve independence from it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Likes: </a:t>
            </a:r>
            <a:r>
              <a:rPr lang="en-GB" sz="2500">
                <a:solidFill>
                  <a:schemeClr val="lt1"/>
                </a:solidFill>
              </a:rPr>
              <a:t>loyalty, initiative, scepticism, competence, prudence, discernment 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Dislikes: </a:t>
            </a:r>
            <a:r>
              <a:rPr lang="en-GB" sz="2500">
                <a:solidFill>
                  <a:schemeClr val="lt1"/>
                </a:solidFill>
              </a:rPr>
              <a:t>unreliability, complacency, laziness, sheep mentality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Socialites </a:t>
            </a:r>
            <a:r>
              <a:rPr lang="en-GB" sz="2500">
                <a:solidFill>
                  <a:schemeClr val="lt1"/>
                </a:solidFill>
              </a:rPr>
              <a:t>size people up, building and protecting relationships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Intellectuals</a:t>
            </a:r>
            <a:r>
              <a:rPr lang="en-GB" sz="2500">
                <a:solidFill>
                  <a:schemeClr val="lt1"/>
                </a:solidFill>
              </a:rPr>
              <a:t> assess long term trends to plan working strategies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Energisers</a:t>
            </a:r>
            <a:r>
              <a:rPr lang="en-GB" sz="2500">
                <a:solidFill>
                  <a:schemeClr val="lt1"/>
                </a:solidFill>
              </a:rPr>
              <a:t> push acquiring knowledge to overcome obstacles to success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Integrators</a:t>
            </a:r>
            <a:r>
              <a:rPr lang="en-GB" sz="2500">
                <a:solidFill>
                  <a:schemeClr val="lt1"/>
                </a:solidFill>
              </a:rPr>
              <a:t> push caution and criticism in trusting people and ideas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SEE, ILI, LIE &amp; ESI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38" name="Google Shape;4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750" y="161400"/>
            <a:ext cx="2599675" cy="25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type="title"/>
          </p:nvPr>
        </p:nvSpPr>
        <p:spPr>
          <a:xfrm>
            <a:off x="685801" y="609675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>
                <a:solidFill>
                  <a:srgbClr val="4A86E8"/>
                </a:solidFill>
              </a:rPr>
              <a:t>Δ - </a:t>
            </a:r>
            <a:r>
              <a:rPr lang="en-GB">
                <a:solidFill>
                  <a:srgbClr val="4A86E8"/>
                </a:solidFill>
              </a:rPr>
              <a:t>Delta - The Quadra of Seniority</a:t>
            </a:r>
            <a:endParaRPr b="0" i="0" sz="3600" u="none" cap="none" strike="noStrike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3"/>
          <p:cNvSpPr txBox="1"/>
          <p:nvPr/>
        </p:nvSpPr>
        <p:spPr>
          <a:xfrm>
            <a:off x="685800" y="2065875"/>
            <a:ext cx="111582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Accepting &amp;</a:t>
            </a:r>
            <a:r>
              <a:rPr b="1" lang="en-GB" sz="2500">
                <a:solidFill>
                  <a:srgbClr val="FFFFFF"/>
                </a:solidFill>
              </a:rPr>
              <a:t> Integrifying</a:t>
            </a:r>
            <a:r>
              <a:rPr lang="en-GB" sz="2500">
                <a:solidFill>
                  <a:srgbClr val="FFFFFF"/>
                </a:solidFill>
              </a:rPr>
              <a:t> </a:t>
            </a:r>
            <a:r>
              <a:rPr b="1" lang="en-GB" sz="2500">
                <a:solidFill>
                  <a:srgbClr val="FFFFFF"/>
                </a:solidFill>
              </a:rPr>
              <a:t>Transformers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Questioning</a:t>
            </a:r>
            <a:r>
              <a:rPr lang="en-GB" sz="2500">
                <a:solidFill>
                  <a:srgbClr val="FFFFFF"/>
                </a:solidFill>
              </a:rPr>
              <a:t> elements in </a:t>
            </a:r>
            <a:r>
              <a:rPr b="1" lang="en-GB" sz="2500">
                <a:solidFill>
                  <a:srgbClr val="FFFFFF"/>
                </a:solidFill>
              </a:rPr>
              <a:t>Valued </a:t>
            </a:r>
            <a:r>
              <a:rPr lang="en-GB" sz="2500">
                <a:solidFill>
                  <a:srgbClr val="FFFFFF"/>
                </a:solidFill>
              </a:rPr>
              <a:t>Functions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Motivation:</a:t>
            </a:r>
            <a:r>
              <a:rPr lang="en-GB" sz="2500">
                <a:solidFill>
                  <a:schemeClr val="lt1"/>
                </a:solidFill>
              </a:rPr>
              <a:t> to grow and develop themselves, unlocking inner potential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Likes: </a:t>
            </a:r>
            <a:r>
              <a:rPr lang="en-GB" sz="2500">
                <a:solidFill>
                  <a:schemeClr val="lt1"/>
                </a:solidFill>
              </a:rPr>
              <a:t>sincerity, earnestness, practicality, desire to understand others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Dislikes: </a:t>
            </a:r>
            <a:r>
              <a:rPr lang="en-GB" sz="2500">
                <a:solidFill>
                  <a:schemeClr val="lt1"/>
                </a:solidFill>
              </a:rPr>
              <a:t>superficiality, drama, narrowness, neglect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Realists </a:t>
            </a:r>
            <a:r>
              <a:rPr lang="en-GB" sz="2500">
                <a:solidFill>
                  <a:schemeClr val="lt1"/>
                </a:solidFill>
              </a:rPr>
              <a:t>tinker with processes to increase quality of self-sufficient work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Humanitarians</a:t>
            </a:r>
            <a:r>
              <a:rPr lang="en-GB" sz="2500">
                <a:solidFill>
                  <a:schemeClr val="lt1"/>
                </a:solidFill>
              </a:rPr>
              <a:t> explore people’s perspectives to see the best in others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Energisers</a:t>
            </a:r>
            <a:r>
              <a:rPr lang="en-GB" sz="2500">
                <a:solidFill>
                  <a:schemeClr val="lt1"/>
                </a:solidFill>
              </a:rPr>
              <a:t> push a curiosity to keep learning and improving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Integrators</a:t>
            </a:r>
            <a:r>
              <a:rPr lang="en-GB" sz="2500">
                <a:solidFill>
                  <a:schemeClr val="lt1"/>
                </a:solidFill>
              </a:rPr>
              <a:t> push down-to-earth sincerity and harmonising of relationships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LSE, EII, IEE &amp; SLI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020" y="193051"/>
            <a:ext cx="3326056" cy="18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EXERCISE TIME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829000" y="2009675"/>
            <a:ext cx="807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 to determine the following for each of you: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Club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Temperament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Quadra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685800" y="0"/>
            <a:ext cx="10131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NEXT TIME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685800" y="797500"/>
            <a:ext cx="104760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Energiser vs. Integrator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Sensory vs. Intuitive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Logical vs. Ethical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Rational vs. Irrational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Reductionist vs. Holist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Identifier vs. Transformer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Accepter vs. Rejecter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Clarifier vs. Integrifier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Determined vs. Exacting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Contrarian vs. Obstinate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Affirmer vs. Denier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Space-Locked vs. Time-Locked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Sight-Locked vs. Speech-Locked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Thetic vs. Antithetic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Clockwise vs. Anticlockwise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00" y="2667525"/>
            <a:ext cx="4113576" cy="41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152" y="720600"/>
            <a:ext cx="1946925" cy="19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6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WHAT’S NEXT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2"/>
          <p:cNvSpPr txBox="1"/>
          <p:nvPr>
            <p:ph idx="4294967295" type="body"/>
          </p:nvPr>
        </p:nvSpPr>
        <p:spPr>
          <a:xfrm>
            <a:off x="685800" y="2065800"/>
            <a:ext cx="49959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Calibri"/>
              <a:buAutoNum type="arabicPeriod"/>
            </a:pPr>
            <a:r>
              <a:rPr lang="en-GB" sz="3000">
                <a:solidFill>
                  <a:srgbClr val="FFFF00"/>
                </a:solidFill>
              </a:rPr>
              <a:t>Types</a:t>
            </a:r>
            <a:endParaRPr sz="3000">
              <a:solidFill>
                <a:srgbClr val="FFFF00"/>
              </a:solidFill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TODAY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3"/>
          <p:cNvSpPr txBox="1"/>
          <p:nvPr>
            <p:ph idx="4294967295" type="body"/>
          </p:nvPr>
        </p:nvSpPr>
        <p:spPr>
          <a:xfrm>
            <a:off x="685800" y="2065800"/>
            <a:ext cx="49959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8/15 Type Dichotomies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Temperaments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Clubs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Quadras</a:t>
            </a:r>
            <a:endParaRPr sz="3000"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1410900" y="1003000"/>
            <a:ext cx="93702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6000"/>
              <a:t>TYPES of </a:t>
            </a:r>
            <a:endParaRPr sz="6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6000"/>
              <a:t>INFORMATION METABOLISM</a:t>
            </a:r>
            <a:endParaRPr sz="6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6000"/>
              <a:t>(TIMs)</a:t>
            </a:r>
            <a:endParaRPr sz="6000"/>
          </a:p>
        </p:txBody>
      </p:sp>
      <p:sp>
        <p:nvSpPr>
          <p:cNvPr id="192" name="Google Shape;192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/>
        </p:nvSpPr>
        <p:spPr>
          <a:xfrm>
            <a:off x="685800" y="2065800"/>
            <a:ext cx="6431100" cy="320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 IM Elements 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assigned to 8 Functions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 possible combinations, i.e. types.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hierarchy of fluid intelligences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a hierarchy of motivations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orientation of an individual to metabolising each kind of information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Determined by 15 Type Dichotomies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A TIM?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9" name="Google Shape;199;p25"/>
          <p:cNvGraphicFramePr/>
          <p:nvPr/>
        </p:nvGraphicFramePr>
        <p:xfrm>
          <a:off x="7423375" y="206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{26E1C411-56DA-4E92-A228-C210F052D801}</a:tableStyleId>
              </a:tblPr>
              <a:tblGrid>
                <a:gridCol w="1759675"/>
                <a:gridCol w="16340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25"/>
          <p:cNvSpPr/>
          <p:nvPr/>
        </p:nvSpPr>
        <p:spPr>
          <a:xfrm>
            <a:off x="9615200" y="45157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7914700" y="21620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9615200" y="33335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7914700" y="56815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7914700" y="451577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9615200" y="21512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9615200" y="56980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914700" y="33389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7550600" y="2162050"/>
            <a:ext cx="2918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1                   2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4                   3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6                   5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7                   8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7550600" y="1343975"/>
            <a:ext cx="32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ILE - “The Innovator”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685800" y="223500"/>
            <a:ext cx="10131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Type Names (Three Letters)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685800" y="1348325"/>
            <a:ext cx="8235600" cy="4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en-GB" sz="2800">
                <a:solidFill>
                  <a:srgbClr val="FFFFFF"/>
                </a:solidFill>
              </a:rPr>
              <a:t>Letter One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Can be </a:t>
            </a:r>
            <a:r>
              <a:rPr b="1" lang="en-GB" sz="2800">
                <a:solidFill>
                  <a:srgbClr val="FFFFFF"/>
                </a:solidFill>
              </a:rPr>
              <a:t>S</a:t>
            </a:r>
            <a:r>
              <a:rPr lang="en-GB" sz="2800">
                <a:solidFill>
                  <a:srgbClr val="FFFFFF"/>
                </a:solidFill>
              </a:rPr>
              <a:t>ensory, </a:t>
            </a:r>
            <a:r>
              <a:rPr b="1" lang="en-GB" sz="2800">
                <a:solidFill>
                  <a:srgbClr val="FFFFFF"/>
                </a:solidFill>
              </a:rPr>
              <a:t>L</a:t>
            </a:r>
            <a:r>
              <a:rPr lang="en-GB" sz="2800">
                <a:solidFill>
                  <a:srgbClr val="FFFFFF"/>
                </a:solidFill>
              </a:rPr>
              <a:t>ogical, </a:t>
            </a:r>
            <a:r>
              <a:rPr b="1" lang="en-GB" sz="2800">
                <a:solidFill>
                  <a:srgbClr val="FFFFFF"/>
                </a:solidFill>
              </a:rPr>
              <a:t>I</a:t>
            </a:r>
            <a:r>
              <a:rPr lang="en-GB" sz="2800">
                <a:solidFill>
                  <a:srgbClr val="FFFFFF"/>
                </a:solidFill>
              </a:rPr>
              <a:t>ntuitive or </a:t>
            </a:r>
            <a:r>
              <a:rPr b="1" lang="en-GB" sz="2800">
                <a:solidFill>
                  <a:srgbClr val="FFFFFF"/>
                </a:solidFill>
              </a:rPr>
              <a:t>E</a:t>
            </a:r>
            <a:r>
              <a:rPr lang="en-GB" sz="2800">
                <a:solidFill>
                  <a:srgbClr val="FFFFFF"/>
                </a:solidFill>
              </a:rPr>
              <a:t>thical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Corresponds to the </a:t>
            </a:r>
            <a:r>
              <a:rPr b="1" lang="en-GB" sz="2800">
                <a:solidFill>
                  <a:srgbClr val="FFFFFF"/>
                </a:solidFill>
              </a:rPr>
              <a:t>Leading</a:t>
            </a:r>
            <a:r>
              <a:rPr lang="en-GB" sz="2800">
                <a:solidFill>
                  <a:srgbClr val="FFFFFF"/>
                </a:solidFill>
              </a:rPr>
              <a:t> function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en-GB" sz="2800">
                <a:solidFill>
                  <a:srgbClr val="FFFFFF"/>
                </a:solidFill>
              </a:rPr>
              <a:t>Letter Two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Also c</a:t>
            </a:r>
            <a:r>
              <a:rPr lang="en-GB" sz="2800">
                <a:solidFill>
                  <a:schemeClr val="lt1"/>
                </a:solidFill>
              </a:rPr>
              <a:t>an be </a:t>
            </a:r>
            <a:r>
              <a:rPr b="1" lang="en-GB" sz="2800">
                <a:solidFill>
                  <a:schemeClr val="lt1"/>
                </a:solidFill>
              </a:rPr>
              <a:t>S</a:t>
            </a:r>
            <a:r>
              <a:rPr lang="en-GB" sz="2800">
                <a:solidFill>
                  <a:schemeClr val="lt1"/>
                </a:solidFill>
              </a:rPr>
              <a:t>ensory, </a:t>
            </a:r>
            <a:r>
              <a:rPr b="1" lang="en-GB" sz="2800">
                <a:solidFill>
                  <a:schemeClr val="lt1"/>
                </a:solidFill>
              </a:rPr>
              <a:t>L</a:t>
            </a:r>
            <a:r>
              <a:rPr lang="en-GB" sz="2800">
                <a:solidFill>
                  <a:schemeClr val="lt1"/>
                </a:solidFill>
              </a:rPr>
              <a:t>ogical, </a:t>
            </a:r>
            <a:r>
              <a:rPr b="1" lang="en-GB" sz="2800">
                <a:solidFill>
                  <a:schemeClr val="lt1"/>
                </a:solidFill>
              </a:rPr>
              <a:t>I</a:t>
            </a:r>
            <a:r>
              <a:rPr lang="en-GB" sz="2800">
                <a:solidFill>
                  <a:schemeClr val="lt1"/>
                </a:solidFill>
              </a:rPr>
              <a:t>ntuitive or </a:t>
            </a:r>
            <a:r>
              <a:rPr b="1" lang="en-GB" sz="2800">
                <a:solidFill>
                  <a:schemeClr val="lt1"/>
                </a:solidFill>
              </a:rPr>
              <a:t>E</a:t>
            </a:r>
            <a:r>
              <a:rPr lang="en-GB" sz="2800">
                <a:solidFill>
                  <a:schemeClr val="lt1"/>
                </a:solidFill>
              </a:rPr>
              <a:t>thical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Corresponds to the </a:t>
            </a:r>
            <a:r>
              <a:rPr b="1" lang="en-GB" sz="2800">
                <a:solidFill>
                  <a:schemeClr val="lt1"/>
                </a:solidFill>
              </a:rPr>
              <a:t>Creative</a:t>
            </a:r>
            <a:r>
              <a:rPr lang="en-GB" sz="2800">
                <a:solidFill>
                  <a:schemeClr val="lt1"/>
                </a:solidFill>
              </a:rPr>
              <a:t> function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en-GB" sz="2800">
                <a:solidFill>
                  <a:srgbClr val="FFFFFF"/>
                </a:solidFill>
              </a:rPr>
              <a:t>Letter Three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Can be either </a:t>
            </a:r>
            <a:r>
              <a:rPr b="1" lang="en-GB" sz="2800">
                <a:solidFill>
                  <a:srgbClr val="FFFFFF"/>
                </a:solidFill>
              </a:rPr>
              <a:t>E</a:t>
            </a:r>
            <a:r>
              <a:rPr lang="en-GB" sz="2800">
                <a:solidFill>
                  <a:srgbClr val="FFFFFF"/>
                </a:solidFill>
              </a:rPr>
              <a:t>nergiser or </a:t>
            </a:r>
            <a:r>
              <a:rPr b="1" lang="en-GB" sz="2800">
                <a:solidFill>
                  <a:srgbClr val="FFFFFF"/>
                </a:solidFill>
              </a:rPr>
              <a:t>I</a:t>
            </a:r>
            <a:r>
              <a:rPr lang="en-GB" sz="2800">
                <a:solidFill>
                  <a:srgbClr val="FFFFFF"/>
                </a:solidFill>
              </a:rPr>
              <a:t>ntegrator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E.g. </a:t>
            </a:r>
            <a:r>
              <a:rPr b="1" lang="en-GB" sz="2800">
                <a:solidFill>
                  <a:srgbClr val="FFFFFF"/>
                </a:solidFill>
              </a:rPr>
              <a:t>ILE</a:t>
            </a:r>
            <a:r>
              <a:rPr lang="en-GB" sz="2800">
                <a:solidFill>
                  <a:srgbClr val="FFFFFF"/>
                </a:solidFill>
              </a:rPr>
              <a:t> is Intuitive Logical Energiser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4x Jungian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65800"/>
            <a:ext cx="4003450" cy="40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4612450" y="2065800"/>
            <a:ext cx="74244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May already be familiar with these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by MBTI, but slightly different rules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Energiser vs. Integrator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Sensory vs. Intuitive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Logical vs. </a:t>
            </a: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Ethical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Rational vs. Irrational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